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82" r:id="rId5"/>
    <p:sldId id="258" r:id="rId6"/>
    <p:sldId id="274" r:id="rId7"/>
    <p:sldId id="259" r:id="rId8"/>
    <p:sldId id="283" r:id="rId9"/>
    <p:sldId id="260" r:id="rId10"/>
    <p:sldId id="284" r:id="rId11"/>
    <p:sldId id="262" r:id="rId12"/>
    <p:sldId id="261" r:id="rId13"/>
    <p:sldId id="263" r:id="rId14"/>
    <p:sldId id="285" r:id="rId15"/>
    <p:sldId id="286" r:id="rId16"/>
    <p:sldId id="264" r:id="rId17"/>
    <p:sldId id="26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7" r:id="rId26"/>
    <p:sldId id="275" r:id="rId27"/>
    <p:sldId id="281" r:id="rId28"/>
    <p:sldId id="276" r:id="rId29"/>
    <p:sldId id="277" r:id="rId30"/>
    <p:sldId id="278" r:id="rId31"/>
    <p:sldId id="279" r:id="rId32"/>
    <p:sldId id="280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E181-B76C-422F-8F19-8C2572A9ADD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5F71-A65D-4438-B8F8-7D5E12EF0C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E181-B76C-422F-8F19-8C2572A9ADD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5F71-A65D-4438-B8F8-7D5E12EF0C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E181-B76C-422F-8F19-8C2572A9ADD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5F71-A65D-4438-B8F8-7D5E12EF0C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E181-B76C-422F-8F19-8C2572A9ADD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5F71-A65D-4438-B8F8-7D5E12EF0C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E181-B76C-422F-8F19-8C2572A9ADD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5F71-A65D-4438-B8F8-7D5E12EF0C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E181-B76C-422F-8F19-8C2572A9ADD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5F71-A65D-4438-B8F8-7D5E12EF0C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E181-B76C-422F-8F19-8C2572A9ADD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5F71-A65D-4438-B8F8-7D5E12EF0C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E181-B76C-422F-8F19-8C2572A9ADD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5F71-A65D-4438-B8F8-7D5E12EF0C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E181-B76C-422F-8F19-8C2572A9ADD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5F71-A65D-4438-B8F8-7D5E12EF0C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E181-B76C-422F-8F19-8C2572A9ADD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5F71-A65D-4438-B8F8-7D5E12EF0C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E181-B76C-422F-8F19-8C2572A9ADD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5F71-A65D-4438-B8F8-7D5E12EF0C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E181-B76C-422F-8F19-8C2572A9ADD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5F71-A65D-4438-B8F8-7D5E12EF0C2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/>
          <a:lstStyle/>
          <a:p>
            <a:r>
              <a:rPr lang="it-IT" dirty="0" smtClean="0"/>
              <a:t>CARTESIO</a:t>
            </a:r>
            <a:endParaRPr lang="it-IT" dirty="0"/>
          </a:p>
        </p:txBody>
      </p:sp>
      <p:pic>
        <p:nvPicPr>
          <p:cNvPr id="1026" name="Picture 2" descr="Risultati immagini per cartes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397489" cy="366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175260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René Descartes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23928" y="60932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per molti, con lui ha inizio la </a:t>
            </a:r>
            <a:r>
              <a:rPr lang="it-IT" b="1" dirty="0" smtClean="0"/>
              <a:t>filosofia moderna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71604" y="571480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DISCORSO SUL METODO </a:t>
            </a:r>
            <a:r>
              <a:rPr lang="it-IT" sz="3200" dirty="0" smtClean="0"/>
              <a:t>(1637) </a:t>
            </a:r>
            <a:endParaRPr lang="it-IT" sz="3200" dirty="0" smtClean="0"/>
          </a:p>
        </p:txBody>
      </p:sp>
      <p:pic>
        <p:nvPicPr>
          <p:cNvPr id="4096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643050"/>
            <a:ext cx="3227216" cy="4805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476672"/>
            <a:ext cx="7888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Cartesio si rende conto di aver </a:t>
            </a:r>
            <a:r>
              <a:rPr lang="it-IT" sz="2400" b="1" i="1" dirty="0" smtClean="0">
                <a:solidFill>
                  <a:srgbClr val="FF0000"/>
                </a:solidFill>
              </a:rPr>
              <a:t>STUDIATO TANTO </a:t>
            </a:r>
            <a:r>
              <a:rPr lang="it-IT" sz="2400" dirty="0" err="1" smtClean="0"/>
              <a:t>e</a:t>
            </a:r>
            <a:r>
              <a:rPr lang="it-IT" sz="2400" dirty="0" err="1" smtClean="0"/>
              <a:t>…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Di notare come le opinioni dei filosofi, letterati, scienziati non facciano che </a:t>
            </a:r>
            <a:r>
              <a:rPr lang="it-IT" sz="2400" b="1" dirty="0" smtClean="0"/>
              <a:t>CONTRADDIRSI</a:t>
            </a:r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Insomma, non si arriva ad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ALCUNA CERTEZZA</a:t>
            </a:r>
            <a:endParaRPr lang="it-IT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85852" y="2285992"/>
            <a:ext cx="648072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Quindi</a:t>
            </a:r>
            <a:endParaRPr lang="it-IT" sz="2800" dirty="0"/>
          </a:p>
          <a:p>
            <a:pPr algn="just"/>
            <a:r>
              <a:rPr lang="it-IT" sz="2800" dirty="0" smtClean="0"/>
              <a:t>Bisogna </a:t>
            </a:r>
            <a:r>
              <a:rPr lang="it-IT" sz="2800" b="1" dirty="0" smtClean="0"/>
              <a:t>VALUTARE ATTENTAMENTE</a:t>
            </a:r>
            <a:r>
              <a:rPr lang="it-IT" sz="2800" dirty="0" smtClean="0"/>
              <a:t> tutte </a:t>
            </a:r>
            <a:r>
              <a:rPr lang="it-IT" sz="2800" dirty="0" smtClean="0"/>
              <a:t>le opinioni che abbiamo </a:t>
            </a:r>
            <a:r>
              <a:rPr lang="it-IT" sz="2800" b="1" dirty="0" smtClean="0"/>
              <a:t>ACCETTATO</a:t>
            </a:r>
            <a:r>
              <a:rPr lang="it-IT" sz="2800" dirty="0" smtClean="0"/>
              <a:t> come vere: se non sono CERTE, bisogna </a:t>
            </a:r>
            <a:r>
              <a:rPr lang="it-IT" sz="2800" b="1" dirty="0" smtClean="0"/>
              <a:t>SCARTARLE</a:t>
            </a:r>
            <a:endParaRPr lang="it-IT" sz="2800" b="1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1285852" y="5214950"/>
            <a:ext cx="650085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Ma per farlo, è necessario avere prima un </a:t>
            </a:r>
            <a:r>
              <a:rPr lang="it-IT" sz="2800" b="1" dirty="0" smtClean="0">
                <a:solidFill>
                  <a:srgbClr val="FF0000"/>
                </a:solidFill>
              </a:rPr>
              <a:t>METODO</a:t>
            </a:r>
            <a:r>
              <a:rPr lang="it-IT" sz="2800" dirty="0" smtClean="0"/>
              <a:t> sicuro ed efficace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2844" y="214290"/>
            <a:ext cx="87868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“Mi convinsi […] che, per le </a:t>
            </a:r>
            <a:r>
              <a:rPr lang="it-IT" sz="2400" b="1" dirty="0" smtClean="0"/>
              <a:t>opinioni</a:t>
            </a:r>
            <a:r>
              <a:rPr lang="it-IT" sz="2400" dirty="0" smtClean="0"/>
              <a:t> che avevo fino allora </a:t>
            </a:r>
            <a:r>
              <a:rPr lang="it-IT" sz="2400" b="1" dirty="0" smtClean="0"/>
              <a:t>accettate</a:t>
            </a:r>
            <a:r>
              <a:rPr lang="it-IT" sz="2400" dirty="0" smtClean="0"/>
              <a:t>, non potevo fare di meglio che </a:t>
            </a:r>
            <a:r>
              <a:rPr lang="it-IT" sz="2400" b="1" dirty="0" smtClean="0"/>
              <a:t>eliminarle</a:t>
            </a:r>
            <a:r>
              <a:rPr lang="it-IT" sz="2400" dirty="0" smtClean="0"/>
              <a:t> tutte una buona volta, per metterne poi al loro posto altre migliori, o anche le stesse, una volta che le avessi </a:t>
            </a:r>
            <a:r>
              <a:rPr lang="it-IT" sz="2400" b="1" dirty="0" smtClean="0"/>
              <a:t>rese conformi a ragione</a:t>
            </a:r>
            <a:r>
              <a:rPr lang="it-IT" sz="2400" dirty="0" smtClean="0"/>
              <a:t>. E </a:t>
            </a:r>
            <a:r>
              <a:rPr lang="it-IT" sz="2400" dirty="0" err="1" smtClean="0"/>
              <a:t>credetti</a:t>
            </a:r>
            <a:r>
              <a:rPr lang="it-IT" sz="2400" dirty="0" smtClean="0"/>
              <a:t> fermamente che in questo modo sarei riuscito a condurre la mia vita molto meglio che se avessi costruito solo sulle antiche </a:t>
            </a:r>
            <a:r>
              <a:rPr lang="it-IT" sz="2400" b="1" dirty="0" smtClean="0"/>
              <a:t>fondamenta</a:t>
            </a:r>
            <a:r>
              <a:rPr lang="it-IT" sz="2400" dirty="0" smtClean="0"/>
              <a:t>, o mi fossi soltanto affidato ai </a:t>
            </a:r>
            <a:r>
              <a:rPr lang="it-IT" sz="2400" dirty="0" err="1" smtClean="0"/>
              <a:t>princìpi</a:t>
            </a:r>
            <a:r>
              <a:rPr lang="it-IT" sz="2400" dirty="0" smtClean="0"/>
              <a:t> dei quali mi ero lasciato convincere da giovane, senza averne mai </a:t>
            </a:r>
            <a:r>
              <a:rPr lang="it-IT" sz="2400" b="1" dirty="0" smtClean="0"/>
              <a:t>accertata la verità</a:t>
            </a:r>
            <a:r>
              <a:rPr lang="it-IT" sz="2400" dirty="0" smtClean="0"/>
              <a:t>. Ma come fa un uomo che cammina da solo nelle tenebre, decisi di procedere così </a:t>
            </a:r>
            <a:r>
              <a:rPr lang="it-IT" sz="2400" b="1" dirty="0" smtClean="0"/>
              <a:t>lentamente</a:t>
            </a:r>
            <a:r>
              <a:rPr lang="it-IT" sz="2400" dirty="0" smtClean="0"/>
              <a:t> e di adoperare in ogni cosa tanta prudenza da evitare almeno di cadere, pur avanzando assai poco. Non volli neppure cominciare a respingere del tutto nessuna delle opinioni che potevano essersi già introdotte fra le mie convinzioni senza passare attraverso la ragione, se non avessi prima impiegato il tempo necessario a disegnare il piano dell’opera a cui mi accingevo, e a </a:t>
            </a:r>
            <a:r>
              <a:rPr lang="it-IT" sz="2400" b="1" dirty="0" smtClean="0"/>
              <a:t>cercare il vero </a:t>
            </a:r>
            <a:r>
              <a:rPr lang="it-IT" sz="2400" b="1" dirty="0" smtClean="0">
                <a:solidFill>
                  <a:srgbClr val="FF0000"/>
                </a:solidFill>
              </a:rPr>
              <a:t>metodo</a:t>
            </a:r>
            <a:r>
              <a:rPr lang="it-IT" sz="2400" b="1" dirty="0" smtClean="0"/>
              <a:t> per arrivare a conoscere tutte le cose di cui la mia intelligenza fosse capace</a:t>
            </a:r>
            <a:r>
              <a:rPr lang="it-IT" sz="2400" dirty="0" smtClean="0"/>
              <a:t>”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isultati immagini per cassetta attrezzi"/>
          <p:cNvPicPr>
            <a:picLocks noChangeAspect="1" noChangeArrowheads="1"/>
          </p:cNvPicPr>
          <p:nvPr/>
        </p:nvPicPr>
        <p:blipFill>
          <a:blip r:embed="rId2" cstate="print"/>
          <a:srcRect t="6693" b="6436"/>
          <a:stretch>
            <a:fillRect/>
          </a:stretch>
        </p:blipFill>
        <p:spPr bwMode="auto">
          <a:xfrm>
            <a:off x="3357554" y="3571876"/>
            <a:ext cx="2818284" cy="244827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899592" y="620688"/>
            <a:ext cx="74586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Cartesio ritiene che la </a:t>
            </a:r>
            <a:r>
              <a:rPr lang="it-IT" sz="2400" b="1" dirty="0" smtClean="0"/>
              <a:t>conquista del sapere </a:t>
            </a:r>
            <a:r>
              <a:rPr lang="it-IT" sz="2400" dirty="0" smtClean="0"/>
              <a:t>(del vero) </a:t>
            </a:r>
            <a:r>
              <a:rPr lang="it-IT" sz="2400" b="1" dirty="0" smtClean="0"/>
              <a:t>non sia impossibile </a:t>
            </a:r>
            <a:r>
              <a:rPr lang="it-IT" sz="2400" dirty="0" smtClean="0"/>
              <a:t>per nessuno: </a:t>
            </a:r>
            <a:endParaRPr lang="it-IT" sz="2400" dirty="0" smtClean="0"/>
          </a:p>
          <a:p>
            <a:pPr algn="just"/>
            <a:endParaRPr lang="it-IT" sz="2400" u="sng" dirty="0" smtClean="0"/>
          </a:p>
          <a:p>
            <a:pPr algn="ctr"/>
            <a:r>
              <a:rPr lang="it-IT" sz="3200" u="sng" dirty="0" smtClean="0"/>
              <a:t>TUTTI GLI UOMINI POSSIEDONO LE </a:t>
            </a:r>
            <a:r>
              <a:rPr lang="it-IT" sz="3200" b="1" u="sng" dirty="0" smtClean="0"/>
              <a:t>MEDESIME CAPACITÀ RAZIONALI</a:t>
            </a:r>
            <a:r>
              <a:rPr lang="it-IT" sz="2400" b="1" dirty="0" smtClean="0"/>
              <a:t> </a:t>
            </a:r>
            <a:endParaRPr lang="it-IT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99592" y="620688"/>
            <a:ext cx="73157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 smtClean="0"/>
              <a:t>Insomma, tutti possediamo la stessa “macchina”…</a:t>
            </a:r>
          </a:p>
          <a:p>
            <a:pPr algn="just"/>
            <a:endParaRPr lang="it-IT" sz="3200" dirty="0" smtClean="0"/>
          </a:p>
          <a:p>
            <a:pPr algn="just"/>
            <a:endParaRPr lang="it-IT" sz="3200" dirty="0" smtClean="0"/>
          </a:p>
          <a:p>
            <a:pPr algn="just"/>
            <a:endParaRPr lang="it-IT" sz="3200" dirty="0" smtClean="0"/>
          </a:p>
          <a:p>
            <a:pPr algn="just"/>
            <a:endParaRPr lang="it-IT" sz="3200" dirty="0" smtClean="0"/>
          </a:p>
          <a:p>
            <a:pPr algn="just"/>
            <a:endParaRPr lang="it-IT" sz="3200" dirty="0" smtClean="0"/>
          </a:p>
          <a:p>
            <a:pPr algn="just"/>
            <a:endParaRPr lang="it-IT" sz="3200" dirty="0" smtClean="0"/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… p</a:t>
            </a:r>
            <a:r>
              <a:rPr lang="it-IT" sz="3200" dirty="0" smtClean="0"/>
              <a:t>erò la possiamo “guidare” in modo diverso!</a:t>
            </a:r>
            <a:endParaRPr lang="it-IT" sz="3200" dirty="0" smtClean="0"/>
          </a:p>
        </p:txBody>
      </p:sp>
      <p:pic>
        <p:nvPicPr>
          <p:cNvPr id="440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723900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4348" y="285728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QUINDI</a:t>
            </a:r>
          </a:p>
          <a:p>
            <a:pPr algn="just"/>
            <a:r>
              <a:rPr lang="it-IT" sz="2800" dirty="0" smtClean="0"/>
              <a:t>Se </a:t>
            </a:r>
            <a:r>
              <a:rPr lang="it-IT" sz="2800" dirty="0" smtClean="0"/>
              <a:t>gli uomini arrivano a </a:t>
            </a:r>
            <a:r>
              <a:rPr lang="it-IT" sz="2800" b="1" dirty="0" smtClean="0"/>
              <a:t>conclusioni diverse </a:t>
            </a:r>
            <a:r>
              <a:rPr lang="it-IT" sz="2800" dirty="0" smtClean="0"/>
              <a:t>(</a:t>
            </a:r>
            <a:r>
              <a:rPr lang="it-IT" sz="2800" dirty="0" smtClean="0"/>
              <a:t>è un</a:t>
            </a:r>
            <a:r>
              <a:rPr lang="it-IT" sz="2800" dirty="0" smtClean="0"/>
              <a:t> </a:t>
            </a:r>
            <a:r>
              <a:rPr lang="it-IT" sz="2800" dirty="0" smtClean="0"/>
              <a:t>fatto), ciò non dipende dalla loro ragione, </a:t>
            </a:r>
            <a:r>
              <a:rPr lang="it-IT" sz="2800" dirty="0" smtClean="0">
                <a:solidFill>
                  <a:srgbClr val="FF0000"/>
                </a:solidFill>
              </a:rPr>
              <a:t>MA DA COME LA </a:t>
            </a:r>
            <a:r>
              <a:rPr lang="it-IT" sz="2800" b="1" u="sng" dirty="0" smtClean="0">
                <a:solidFill>
                  <a:srgbClr val="FF0000"/>
                </a:solidFill>
              </a:rPr>
              <a:t>UTILIZZANO</a:t>
            </a:r>
            <a:r>
              <a:rPr lang="it-IT" sz="2800" dirty="0" smtClean="0"/>
              <a:t>. </a:t>
            </a:r>
            <a:endParaRPr lang="it-IT" sz="28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2357430"/>
            <a:ext cx="8786874" cy="38164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Bisogna perciò trovare un </a:t>
            </a:r>
            <a:r>
              <a:rPr lang="it-IT" sz="3200" b="1" dirty="0" smtClean="0">
                <a:solidFill>
                  <a:srgbClr val="FF0000"/>
                </a:solidFill>
              </a:rPr>
              <a:t>METODO</a:t>
            </a:r>
            <a:endParaRPr lang="it-IT" sz="3200" dirty="0" smtClean="0">
              <a:solidFill>
                <a:srgbClr val="FF0000"/>
              </a:solidFill>
            </a:endParaRPr>
          </a:p>
          <a:p>
            <a:pPr algn="ctr"/>
            <a:r>
              <a:rPr lang="it-IT" sz="3200" dirty="0" smtClean="0"/>
              <a:t>=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smtClean="0"/>
              <a:t>d</a:t>
            </a:r>
            <a:r>
              <a:rPr lang="it-IT" sz="3200" dirty="0" smtClean="0"/>
              <a:t>elle </a:t>
            </a:r>
            <a:r>
              <a:rPr lang="it-IT" sz="3200" b="1" dirty="0" smtClean="0"/>
              <a:t>REGOLE</a:t>
            </a:r>
            <a:r>
              <a:rPr lang="it-IT" sz="3200" dirty="0" smtClean="0"/>
              <a:t>, </a:t>
            </a:r>
            <a:r>
              <a:rPr lang="it-IT" sz="3200" dirty="0" smtClean="0"/>
              <a:t>precise e </a:t>
            </a:r>
            <a:r>
              <a:rPr lang="it-IT" sz="3200" dirty="0" smtClean="0"/>
              <a:t>definite che guidino la ragione</a:t>
            </a:r>
          </a:p>
          <a:p>
            <a:endParaRPr lang="it-IT" sz="3200" dirty="0" smtClean="0"/>
          </a:p>
          <a:p>
            <a:r>
              <a:rPr lang="it-IT" sz="3200" dirty="0" smtClean="0"/>
              <a:t>Poi, a </a:t>
            </a:r>
            <a:r>
              <a:rPr lang="it-IT" sz="3200" dirty="0" smtClean="0"/>
              <a:t>patto di seguirle con costanza, non si può non raggiungere la </a:t>
            </a:r>
            <a:r>
              <a:rPr lang="it-IT" sz="3200" b="1" dirty="0" smtClean="0"/>
              <a:t>verità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7664" y="476672"/>
            <a:ext cx="6480720" cy="5262979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endParaRPr lang="it-IT" sz="2400" dirty="0" smtClean="0"/>
          </a:p>
          <a:p>
            <a:pPr marL="457200" indent="-457200" algn="just">
              <a:buAutoNum type="arabicParenR"/>
            </a:pPr>
            <a:r>
              <a:rPr lang="it-IT" sz="2400" dirty="0" smtClean="0"/>
              <a:t>Tutti gli uomini possiedono le medesime capacità razionali</a:t>
            </a:r>
          </a:p>
          <a:p>
            <a:pPr marL="457200" indent="-457200" algn="just">
              <a:buAutoNum type="arabicParenR"/>
            </a:pPr>
            <a:r>
              <a:rPr lang="it-IT" sz="2400" dirty="0" smtClean="0"/>
              <a:t>Gli uomini arrivano a conclusioni diverse</a:t>
            </a:r>
          </a:p>
          <a:p>
            <a:pPr marL="457200" indent="-457200" algn="just">
              <a:buAutoNum type="arabicParenR"/>
            </a:pPr>
            <a:r>
              <a:rPr lang="it-IT" sz="2400" dirty="0" smtClean="0"/>
              <a:t>Quindi gli uomini usano diversamente e male la loro ragione</a:t>
            </a:r>
          </a:p>
          <a:p>
            <a:pPr marL="457200" indent="-457200" algn="just"/>
            <a:endParaRPr lang="it-IT" sz="2400" dirty="0"/>
          </a:p>
          <a:p>
            <a:pPr marL="457200" indent="-457200" algn="just"/>
            <a:r>
              <a:rPr lang="it-IT" sz="2400" i="1" u="sng" dirty="0" smtClean="0"/>
              <a:t>Soluzione</a:t>
            </a:r>
            <a:r>
              <a:rPr lang="it-IT" sz="2400" dirty="0" smtClean="0"/>
              <a:t>:</a:t>
            </a:r>
          </a:p>
          <a:p>
            <a:pPr marL="457200" indent="-457200" algn="just"/>
            <a:r>
              <a:rPr lang="it-IT" sz="2400" dirty="0" smtClean="0"/>
              <a:t>Cerchiamo delle </a:t>
            </a:r>
            <a:r>
              <a:rPr lang="it-IT" sz="2400" b="1" dirty="0" smtClean="0"/>
              <a:t>regole</a:t>
            </a:r>
            <a:r>
              <a:rPr lang="it-IT" sz="2400" dirty="0" smtClean="0"/>
              <a:t> per l’utilizzo corretto della ragione</a:t>
            </a:r>
          </a:p>
          <a:p>
            <a:pPr marL="457200" indent="-457200" algn="just"/>
            <a:r>
              <a:rPr lang="it-IT" sz="2400" dirty="0" smtClean="0"/>
              <a:t>Se poi seguiamo queste regole, </a:t>
            </a:r>
          </a:p>
          <a:p>
            <a:pPr marL="457200" indent="-457200" algn="just">
              <a:buFontTx/>
              <a:buChar char="-"/>
            </a:pPr>
            <a:r>
              <a:rPr lang="it-IT" sz="2400" dirty="0" smtClean="0"/>
              <a:t>arriveremo a delle </a:t>
            </a:r>
            <a:r>
              <a:rPr lang="it-IT" sz="2400" b="1" dirty="0" err="1" smtClean="0"/>
              <a:t>certezze…</a:t>
            </a:r>
            <a:endParaRPr lang="it-IT" sz="2400" b="1" dirty="0" smtClean="0"/>
          </a:p>
          <a:p>
            <a:pPr marL="457200" indent="-457200" algn="just">
              <a:buFontTx/>
              <a:buChar char="-"/>
            </a:pPr>
            <a:r>
              <a:rPr lang="it-IT" sz="2400" dirty="0" smtClean="0"/>
              <a:t>c</a:t>
            </a:r>
            <a:r>
              <a:rPr lang="it-IT" sz="2400" dirty="0" smtClean="0"/>
              <a:t>he saranno</a:t>
            </a:r>
            <a:r>
              <a:rPr lang="it-IT" sz="2400" dirty="0" smtClean="0"/>
              <a:t> </a:t>
            </a:r>
            <a:r>
              <a:rPr lang="it-IT" sz="2400" dirty="0" smtClean="0"/>
              <a:t>tali per </a:t>
            </a:r>
            <a:r>
              <a:rPr lang="it-IT" sz="2400" b="1" dirty="0" smtClean="0"/>
              <a:t>tutti</a:t>
            </a:r>
            <a:r>
              <a:rPr lang="it-IT" sz="2400" dirty="0" smtClean="0"/>
              <a:t> gli uomini</a:t>
            </a:r>
          </a:p>
          <a:p>
            <a:pPr marL="457200" indent="-457200"/>
            <a:endParaRPr lang="it-IT" sz="2400" b="1" dirty="0" smtClean="0"/>
          </a:p>
        </p:txBody>
      </p:sp>
      <p:sp>
        <p:nvSpPr>
          <p:cNvPr id="3" name="CasellaDiTesto 2"/>
          <p:cNvSpPr txBox="1"/>
          <p:nvPr/>
        </p:nvSpPr>
        <p:spPr>
          <a:xfrm rot="16200000">
            <a:off x="-813792" y="1974032"/>
            <a:ext cx="30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RIASSUMENDO…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5696" y="1484784"/>
            <a:ext cx="5742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“Per </a:t>
            </a:r>
            <a:r>
              <a:rPr lang="it-IT" sz="2800" dirty="0" smtClean="0">
                <a:solidFill>
                  <a:srgbClr val="FF0000"/>
                </a:solidFill>
              </a:rPr>
              <a:t>metodo</a:t>
            </a:r>
            <a:r>
              <a:rPr lang="it-IT" sz="2800" dirty="0" smtClean="0"/>
              <a:t> intendo </a:t>
            </a:r>
            <a:r>
              <a:rPr lang="it-IT" sz="2800" b="1" dirty="0" smtClean="0"/>
              <a:t>regole certe e facili</a:t>
            </a:r>
            <a:r>
              <a:rPr lang="it-IT" sz="2800" dirty="0" smtClean="0"/>
              <a:t>, grazie alle quali </a:t>
            </a:r>
            <a:r>
              <a:rPr lang="it-IT" sz="2800" u="sng" dirty="0" smtClean="0"/>
              <a:t>chiunque le avrà rispettate in modo esatto non assumerà mai il falso come vero</a:t>
            </a:r>
            <a:r>
              <a:rPr lang="it-IT" sz="2800" dirty="0" smtClean="0"/>
              <a:t> e, senza stancare la mente con sforzi inutili, ma sempre aumentando per gradi il sapere, perverrà alla </a:t>
            </a:r>
            <a:r>
              <a:rPr lang="it-IT" sz="2800" u="sng" dirty="0" smtClean="0"/>
              <a:t>vera cognizione di tutte le cose di cui è capace</a:t>
            </a:r>
            <a:r>
              <a:rPr lang="it-IT" sz="2800" dirty="0" smtClean="0"/>
              <a:t>”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anelli cat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052736"/>
            <a:ext cx="1914006" cy="1914006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28596" y="285728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Cartesio </a:t>
            </a:r>
            <a:r>
              <a:rPr lang="it-IT" sz="2400" b="1" dirty="0" smtClean="0">
                <a:solidFill>
                  <a:srgbClr val="FF0000"/>
                </a:solidFill>
              </a:rPr>
              <a:t>SI ISPIRA ALLE </a:t>
            </a:r>
            <a:r>
              <a:rPr lang="it-IT" sz="3200" b="1" dirty="0" smtClean="0">
                <a:solidFill>
                  <a:srgbClr val="FF0000"/>
                </a:solidFill>
              </a:rPr>
              <a:t>SCIENZE MATEMATICHE</a:t>
            </a:r>
            <a:r>
              <a:rPr lang="it-IT" sz="3200" dirty="0" smtClean="0"/>
              <a:t> </a:t>
            </a:r>
            <a:r>
              <a:rPr lang="it-IT" sz="2400" dirty="0" smtClean="0"/>
              <a:t>(es. </a:t>
            </a:r>
            <a:r>
              <a:rPr lang="it-IT" sz="2400" u="sng" dirty="0" smtClean="0"/>
              <a:t>dimostrazione di geometria</a:t>
            </a:r>
            <a:r>
              <a:rPr lang="it-IT" sz="2400" dirty="0" smtClean="0"/>
              <a:t>): </a:t>
            </a:r>
          </a:p>
          <a:p>
            <a:pPr algn="just"/>
            <a:endParaRPr lang="it-IT" sz="2400" dirty="0" smtClean="0"/>
          </a:p>
          <a:p>
            <a:pPr algn="just"/>
            <a:endParaRPr lang="it-IT" sz="2400" dirty="0" smtClean="0"/>
          </a:p>
          <a:p>
            <a:pPr algn="just"/>
            <a:endParaRPr lang="it-IT" sz="2400" dirty="0" smtClean="0"/>
          </a:p>
          <a:p>
            <a:pPr algn="just"/>
            <a:endParaRPr lang="it-IT" sz="2400" dirty="0" smtClean="0"/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“</a:t>
            </a:r>
            <a:r>
              <a:rPr lang="it-IT" sz="2400" dirty="0" smtClean="0"/>
              <a:t>Quelle lunghe </a:t>
            </a:r>
            <a:r>
              <a:rPr lang="it-IT" sz="2400" b="1" dirty="0" smtClean="0"/>
              <a:t>catene di ragionamenti</a:t>
            </a:r>
            <a:r>
              <a:rPr lang="it-IT" sz="2400" dirty="0" smtClean="0"/>
              <a:t>, tutti semplici e facili, di cui sogliono servirsi i geometri per arrivare alle più difficili dimostrazioni, mi avevano indotto a immaginare che tutte le cose che possono rientrare nella conoscenza umana si seguono l'un l'altra allo stesso modo, e che non ce ne possono essere di così remote a cui alla fine non si arrivi, né di così nascoste da non poter essere scoperte; a patto semplicemente </a:t>
            </a:r>
            <a:r>
              <a:rPr lang="it-IT" sz="2400" b="1" dirty="0" smtClean="0"/>
              <a:t>di astenersi dall'accettarne per vera</a:t>
            </a:r>
            <a:r>
              <a:rPr lang="it-IT" sz="2400" dirty="0" smtClean="0"/>
              <a:t> qualcuna che non lo sia, e di mantenere sempre </a:t>
            </a:r>
            <a:r>
              <a:rPr lang="it-IT" sz="2400" b="1" dirty="0" smtClean="0"/>
              <a:t>l'ordine</a:t>
            </a:r>
            <a:r>
              <a:rPr lang="it-IT" sz="2400" dirty="0" smtClean="0"/>
              <a:t> richiesto per dedurre le une dalle altre”.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124744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Si cerca </a:t>
            </a:r>
            <a:r>
              <a:rPr lang="it-IT" sz="2800" dirty="0" err="1" smtClean="0"/>
              <a:t>dunque…</a:t>
            </a:r>
            <a:r>
              <a:rPr lang="it-IT" sz="2800" dirty="0" smtClean="0"/>
              <a:t> </a:t>
            </a:r>
          </a:p>
          <a:p>
            <a:pPr algn="ctr"/>
            <a:r>
              <a:rPr lang="it-IT" sz="2800" dirty="0" smtClean="0"/>
              <a:t>un </a:t>
            </a:r>
            <a:r>
              <a:rPr lang="it-IT" sz="2800" b="1" dirty="0" smtClean="0"/>
              <a:t>metodo razionale</a:t>
            </a:r>
            <a:r>
              <a:rPr lang="it-IT" sz="2800" dirty="0" smtClean="0"/>
              <a:t>, </a:t>
            </a:r>
          </a:p>
          <a:p>
            <a:pPr algn="ctr"/>
            <a:r>
              <a:rPr lang="it-IT" sz="2800" dirty="0" smtClean="0"/>
              <a:t>ispirato alle </a:t>
            </a:r>
            <a:r>
              <a:rPr lang="it-IT" sz="2800" b="1" dirty="0" smtClean="0"/>
              <a:t>regole</a:t>
            </a:r>
            <a:r>
              <a:rPr lang="it-IT" sz="2800" dirty="0" smtClean="0"/>
              <a:t> della </a:t>
            </a:r>
            <a:r>
              <a:rPr lang="it-IT" sz="2800" b="1" dirty="0" smtClean="0"/>
              <a:t>logica</a:t>
            </a:r>
            <a:r>
              <a:rPr lang="it-IT" sz="2800" dirty="0" smtClean="0"/>
              <a:t> e alle </a:t>
            </a:r>
            <a:r>
              <a:rPr lang="it-IT" sz="2800" b="1" dirty="0" smtClean="0"/>
              <a:t>matematiche</a:t>
            </a:r>
            <a:r>
              <a:rPr lang="it-IT" sz="2800" dirty="0" smtClean="0"/>
              <a:t>, </a:t>
            </a:r>
          </a:p>
          <a:p>
            <a:pPr algn="ctr"/>
            <a:r>
              <a:rPr lang="it-IT" sz="2800" b="1" dirty="0" smtClean="0"/>
              <a:t>fondato a priori</a:t>
            </a:r>
            <a:r>
              <a:rPr lang="it-IT" sz="2800" dirty="0" smtClean="0"/>
              <a:t>, </a:t>
            </a:r>
          </a:p>
          <a:p>
            <a:pPr algn="ctr"/>
            <a:r>
              <a:rPr lang="it-IT" sz="2800" dirty="0" smtClean="0"/>
              <a:t>per </a:t>
            </a:r>
            <a:r>
              <a:rPr lang="it-IT" sz="2800" b="1" dirty="0" smtClean="0"/>
              <a:t>arrivare a conoscenze certe</a:t>
            </a:r>
            <a:r>
              <a:rPr lang="it-IT" sz="2800" dirty="0" smtClean="0"/>
              <a:t>. </a:t>
            </a:r>
          </a:p>
          <a:p>
            <a:endParaRPr lang="it-IT" sz="2800" dirty="0" smtClean="0"/>
          </a:p>
          <a:p>
            <a:pPr algn="just"/>
            <a:r>
              <a:rPr lang="it-IT" sz="2800" i="1" u="sng" dirty="0" smtClean="0"/>
              <a:t>Nota</a:t>
            </a:r>
            <a:r>
              <a:rPr lang="it-IT" sz="2800" dirty="0" smtClean="0"/>
              <a:t>: </a:t>
            </a:r>
            <a:r>
              <a:rPr lang="it-IT" sz="2800" b="1" dirty="0" smtClean="0">
                <a:solidFill>
                  <a:srgbClr val="FF0000"/>
                </a:solidFill>
              </a:rPr>
              <a:t>PRIMA </a:t>
            </a:r>
            <a:r>
              <a:rPr lang="it-IT" sz="2800" b="1" dirty="0" smtClean="0">
                <a:solidFill>
                  <a:srgbClr val="FF0000"/>
                </a:solidFill>
              </a:rPr>
              <a:t>VIENE IL METODO</a:t>
            </a:r>
            <a:r>
              <a:rPr lang="it-IT" sz="2800" dirty="0" smtClean="0"/>
              <a:t>, </a:t>
            </a:r>
            <a:r>
              <a:rPr lang="it-IT" sz="2800" b="1" dirty="0" smtClean="0"/>
              <a:t>POI VIENE LA CONOSCENZA DEL MONDO</a:t>
            </a:r>
            <a:r>
              <a:rPr lang="it-IT" sz="2800" dirty="0" smtClean="0"/>
              <a:t>, </a:t>
            </a:r>
            <a:r>
              <a:rPr lang="it-IT" sz="2800" dirty="0" smtClean="0"/>
              <a:t>che dipende da esso; la conoscenza dipende dalla ragione </a:t>
            </a:r>
            <a:r>
              <a:rPr lang="it-IT" sz="2800" dirty="0" smtClean="0"/>
              <a:t>(Cartesio </a:t>
            </a:r>
            <a:r>
              <a:rPr lang="it-IT" sz="2800" dirty="0" smtClean="0"/>
              <a:t>è un </a:t>
            </a:r>
            <a:r>
              <a:rPr lang="it-IT" sz="2800" dirty="0" err="1" smtClean="0"/>
              <a:t>razionalista…</a:t>
            </a:r>
            <a:r>
              <a:rPr lang="it-IT" sz="2800" dirty="0" smtClean="0"/>
              <a:t>).</a:t>
            </a:r>
            <a:endParaRPr lang="it-IT" sz="2800" dirty="0"/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143512"/>
            <a:ext cx="1214414" cy="1094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2"/>
            <a:ext cx="9144000" cy="607218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857488" y="2571744"/>
            <a:ext cx="2571768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FF0000"/>
                </a:solidFill>
              </a:rPr>
              <a:t>RAZIONALISMO</a:t>
            </a:r>
          </a:p>
          <a:p>
            <a:pPr algn="just"/>
            <a:endParaRPr lang="it-IT" sz="2800" b="1" dirty="0" smtClean="0"/>
          </a:p>
          <a:p>
            <a:pPr algn="just"/>
            <a:endParaRPr lang="it-IT" sz="2800" b="1" dirty="0" smtClean="0"/>
          </a:p>
          <a:p>
            <a:pPr algn="just"/>
            <a:endParaRPr lang="it-IT" sz="2800" b="1" dirty="0" smtClean="0"/>
          </a:p>
          <a:p>
            <a:pPr algn="just"/>
            <a:endParaRPr lang="it-IT" sz="2800" b="1" dirty="0" smtClean="0"/>
          </a:p>
          <a:p>
            <a:pPr algn="r"/>
            <a:r>
              <a:rPr lang="it-IT" sz="2800" b="1" dirty="0" smtClean="0">
                <a:solidFill>
                  <a:srgbClr val="008E40"/>
                </a:solidFill>
              </a:rPr>
              <a:t>EMPIRISMO</a:t>
            </a:r>
            <a:endParaRPr lang="it-IT" sz="2800" b="1" dirty="0">
              <a:solidFill>
                <a:srgbClr val="008E4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85786" y="142852"/>
            <a:ext cx="779388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i="1" u="sng" dirty="0" smtClean="0"/>
              <a:t>Tramite cosa conosciamo il mondo?</a:t>
            </a:r>
            <a:endParaRPr lang="it-IT" sz="4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1785926"/>
            <a:ext cx="5094312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it-IT" sz="3200" dirty="0" smtClean="0"/>
              <a:t>FACCIAMO </a:t>
            </a:r>
            <a:r>
              <a:rPr lang="it-IT" sz="3200" b="1" dirty="0" smtClean="0"/>
              <a:t>PIAZZA PULITA </a:t>
            </a:r>
            <a:r>
              <a:rPr lang="it-IT" sz="3200" dirty="0" smtClean="0"/>
              <a:t>DEL VECCHIO EDIFICIO DELLA CONOSCENZA</a:t>
            </a:r>
          </a:p>
          <a:p>
            <a:pPr marL="457200" indent="-457200" algn="just">
              <a:buAutoNum type="arabicParenR"/>
            </a:pPr>
            <a:endParaRPr lang="it-IT" sz="3200" dirty="0" smtClean="0"/>
          </a:p>
          <a:p>
            <a:pPr marL="457200" indent="-457200" algn="just">
              <a:buAutoNum type="arabicParenR"/>
            </a:pPr>
            <a:r>
              <a:rPr lang="it-IT" sz="3200" dirty="0" smtClean="0"/>
              <a:t>COSTRUIAMO </a:t>
            </a:r>
            <a:r>
              <a:rPr lang="it-IT" sz="3200" b="1" dirty="0" smtClean="0"/>
              <a:t>NUOVE FONDAMENTA</a:t>
            </a:r>
            <a:r>
              <a:rPr lang="it-IT" sz="3200" dirty="0" smtClean="0"/>
              <a:t> PIU’ SOLIDE (</a:t>
            </a:r>
            <a:r>
              <a:rPr lang="it-IT" sz="3200" b="1" dirty="0" smtClean="0">
                <a:solidFill>
                  <a:srgbClr val="FF0000"/>
                </a:solidFill>
              </a:rPr>
              <a:t>IL METODO</a:t>
            </a:r>
            <a:r>
              <a:rPr lang="it-IT" sz="3200" dirty="0" smtClean="0"/>
              <a:t>)</a:t>
            </a:r>
            <a:endParaRPr lang="it-IT" sz="3200" dirty="0" smtClean="0"/>
          </a:p>
        </p:txBody>
      </p:sp>
      <p:pic>
        <p:nvPicPr>
          <p:cNvPr id="26626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 l="8100" r="5501" b="6768"/>
          <a:stretch>
            <a:fillRect/>
          </a:stretch>
        </p:blipFill>
        <p:spPr bwMode="auto">
          <a:xfrm>
            <a:off x="5868144" y="1196752"/>
            <a:ext cx="3096344" cy="222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/>
          <p:cNvSpPr/>
          <p:nvPr/>
        </p:nvSpPr>
        <p:spPr>
          <a:xfrm>
            <a:off x="6444208" y="3429000"/>
            <a:ext cx="22242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IL </a:t>
            </a:r>
            <a:r>
              <a:rPr lang="it-IT" b="1" dirty="0" smtClean="0"/>
              <a:t>METODO,</a:t>
            </a:r>
          </a:p>
          <a:p>
            <a:pPr algn="ctr"/>
            <a:r>
              <a:rPr lang="it-IT" dirty="0" smtClean="0"/>
              <a:t>le nuove fondamenta</a:t>
            </a:r>
          </a:p>
          <a:p>
            <a:pPr algn="ctr"/>
            <a:r>
              <a:rPr lang="it-IT" dirty="0" smtClean="0"/>
              <a:t>della conoscenza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98072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“Il metodo </a:t>
            </a:r>
            <a:r>
              <a:rPr lang="it-IT" sz="2800" dirty="0" err="1" smtClean="0"/>
              <a:t>dev</a:t>
            </a:r>
            <a:r>
              <a:rPr lang="it-IT" sz="2800" dirty="0" smtClean="0"/>
              <a:t>’essere dunque un criterio unico e semplice di orientamento che serva all’uomo in ogni campo e che </a:t>
            </a:r>
            <a:r>
              <a:rPr lang="it-IT" sz="2800" b="1" dirty="0" smtClean="0"/>
              <a:t>ABBIA COME FINE IL VANTAGGIO DELL’UOMO NEL MONDO</a:t>
            </a:r>
            <a:r>
              <a:rPr lang="it-IT" sz="2800" dirty="0" smtClean="0"/>
              <a:t>”</a:t>
            </a:r>
            <a:endParaRPr lang="it-IT" sz="28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642910" y="3357562"/>
            <a:ext cx="8143932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Lo </a:t>
            </a:r>
            <a:r>
              <a:rPr lang="it-IT" sz="3200" b="1" dirty="0" smtClean="0"/>
              <a:t>scopo</a:t>
            </a:r>
            <a:r>
              <a:rPr lang="it-IT" sz="3200" dirty="0" smtClean="0"/>
              <a:t> di Cartesio 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dirty="0" smtClean="0"/>
              <a:t> non è solo </a:t>
            </a:r>
            <a:r>
              <a:rPr lang="it-IT" sz="3200" b="1" dirty="0" smtClean="0"/>
              <a:t>speculativo</a:t>
            </a:r>
            <a:r>
              <a:rPr lang="it-IT" sz="3200" dirty="0" smtClean="0"/>
              <a:t> (intellettuale), 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dirty="0" smtClean="0"/>
              <a:t> ma anche </a:t>
            </a:r>
            <a:r>
              <a:rPr lang="it-IT" sz="3200" b="1" dirty="0" smtClean="0">
                <a:solidFill>
                  <a:srgbClr val="FF0000"/>
                </a:solidFill>
              </a:rPr>
              <a:t>PRATICO</a:t>
            </a:r>
            <a:r>
              <a:rPr lang="it-IT" sz="3200" dirty="0" smtClean="0"/>
              <a:t>: va a caccia di una conoscenza grazie alla quale “l’uomo possa rendersi padrone e possessore della natura”.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620688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“Così tutta la filosofia </a:t>
            </a:r>
            <a:r>
              <a:rPr lang="it-IT" sz="2800" b="1" dirty="0" smtClean="0"/>
              <a:t>è come un albero</a:t>
            </a:r>
            <a:r>
              <a:rPr lang="it-IT" sz="2800" dirty="0" smtClean="0"/>
              <a:t>, di cui le radici sono la metafisica, il tronco è la fisica, e i rami che sorgono da questo tronco sono tutte le altre scienze, che si riducono a tre principali, cioè la medicina, la meccanica e la morale […]. Ora, come non è dalle radici, né dal tronco degli alberi che si </a:t>
            </a:r>
            <a:r>
              <a:rPr lang="it-IT" sz="2800" b="1" dirty="0" smtClean="0"/>
              <a:t>colgono i frutti</a:t>
            </a:r>
            <a:r>
              <a:rPr lang="it-IT" sz="2800" dirty="0" smtClean="0"/>
              <a:t>, ma solo dalle estremità dei loro rami, così la principale utilità della filosofia dipende da quelle delle sue parti, che non si possono imparare che per ultimo”. 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Quindi: bisogna far sì che l’albero abbia </a:t>
            </a:r>
            <a:r>
              <a:rPr lang="it-IT" sz="2800" b="1" dirty="0" smtClean="0"/>
              <a:t>buone radici </a:t>
            </a:r>
            <a:r>
              <a:rPr lang="it-IT" sz="2800" dirty="0" smtClean="0"/>
              <a:t>e sorga forte e sano (grazie al metodo); ma lo </a:t>
            </a:r>
            <a:r>
              <a:rPr lang="it-IT" sz="2800" b="1" dirty="0" smtClean="0"/>
              <a:t>scopo</a:t>
            </a:r>
            <a:r>
              <a:rPr lang="it-IT" sz="2800" dirty="0" smtClean="0"/>
              <a:t> è, alla fin fine, </a:t>
            </a:r>
            <a:r>
              <a:rPr lang="it-IT" sz="2800" b="1" dirty="0" smtClean="0"/>
              <a:t>cogliere i frutti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isultati immagini per albero cartes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492447" cy="491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5786" y="114298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Le regole del metodo sono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ctr"/>
            <a:endParaRPr lang="it-IT" sz="3600" dirty="0" smtClean="0"/>
          </a:p>
          <a:p>
            <a:pPr algn="ctr"/>
            <a:r>
              <a:rPr lang="it-IT" sz="3600" dirty="0" smtClean="0"/>
              <a:t>EVIDENZA</a:t>
            </a:r>
          </a:p>
          <a:p>
            <a:pPr algn="ctr"/>
            <a:r>
              <a:rPr lang="it-IT" sz="3600" dirty="0" smtClean="0"/>
              <a:t>ANALISI</a:t>
            </a:r>
          </a:p>
          <a:p>
            <a:pPr algn="ctr"/>
            <a:r>
              <a:rPr lang="it-IT" sz="3600" dirty="0" smtClean="0"/>
              <a:t>SINTESI</a:t>
            </a:r>
          </a:p>
          <a:p>
            <a:pPr algn="ctr"/>
            <a:r>
              <a:rPr lang="it-IT" sz="3600" dirty="0" smtClean="0"/>
              <a:t>ENUMERAZIONE E REVISIONE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20688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Le regole del metodo sono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endParaRPr lang="it-IT" sz="2400" dirty="0" smtClean="0"/>
          </a:p>
          <a:p>
            <a:pPr algn="just"/>
            <a:r>
              <a:rPr lang="it-IT" sz="2400" dirty="0" smtClean="0"/>
              <a:t>“La </a:t>
            </a:r>
            <a:r>
              <a:rPr lang="it-IT" sz="2400" b="1" dirty="0" smtClean="0"/>
              <a:t>prima</a:t>
            </a:r>
            <a:r>
              <a:rPr lang="it-IT" sz="2400" dirty="0" smtClean="0"/>
              <a:t> regola era di non accettare mai nulla per vero, senza conoscerlo evidentemente come tale: cioè di evitare scrupolosamente la precipitazione e la prevenzione; e di non comprendere nei miei giudizi niente più di quanto si fosse presentato alla mia ragione tanto chiaramente e distintamente da non lasciarmi nessuna occasione di dubitarne. La </a:t>
            </a:r>
            <a:r>
              <a:rPr lang="it-IT" sz="2400" b="1" dirty="0" smtClean="0"/>
              <a:t>seconda</a:t>
            </a:r>
            <a:r>
              <a:rPr lang="it-IT" sz="2400" dirty="0" smtClean="0"/>
              <a:t>, di dividere ogni problema preso in esame in tante parti quanto fosse possibile e richiesto per risolverlo più agevolmente. La </a:t>
            </a:r>
            <a:r>
              <a:rPr lang="it-IT" sz="2400" b="1" dirty="0" smtClean="0"/>
              <a:t>terza</a:t>
            </a:r>
            <a:r>
              <a:rPr lang="it-IT" sz="2400" dirty="0" smtClean="0"/>
              <a:t>, di condurre ordinatamente i miei pensieri cominciando dalle cose più semplici e più facili a conoscersi, per salire a poco a poco, come per gradi, sino alla conoscenza delle più complesse. E </a:t>
            </a:r>
            <a:r>
              <a:rPr lang="it-IT" sz="2400" b="1" dirty="0" smtClean="0"/>
              <a:t>l’ultima</a:t>
            </a:r>
            <a:r>
              <a:rPr lang="it-IT" sz="2400" dirty="0" smtClean="0"/>
              <a:t>, di fare in tutti i casi enumerazioni tanto perfette e rassegne tanto complete, da essere sicuro di non omettere nulla”.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1484784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E’ il principio fondamentale: </a:t>
            </a:r>
          </a:p>
          <a:p>
            <a:pPr algn="ctr"/>
            <a:r>
              <a:rPr lang="it-IT" sz="2400" b="1" dirty="0" smtClean="0"/>
              <a:t>non prendere mai per vera una cosa se non è EVIDENTE </a:t>
            </a:r>
          </a:p>
          <a:p>
            <a:pPr algn="just"/>
            <a:endParaRPr lang="it-IT" sz="24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scartare tutto ciò su cui si ha anche solo </a:t>
            </a:r>
            <a:r>
              <a:rPr lang="it-IT" sz="2400" b="1" u="sng" dirty="0" smtClean="0">
                <a:solidFill>
                  <a:srgbClr val="FF0000"/>
                </a:solidFill>
              </a:rPr>
              <a:t>un minimo </a:t>
            </a:r>
            <a:r>
              <a:rPr lang="it-IT" sz="2400" b="1" dirty="0" smtClean="0"/>
              <a:t>dubbio</a:t>
            </a:r>
            <a:r>
              <a:rPr lang="it-IT" sz="2400" dirty="0" smtClean="0"/>
              <a:t> </a:t>
            </a:r>
          </a:p>
          <a:p>
            <a:pPr algn="just"/>
            <a:endParaRPr lang="it-IT" sz="2400" dirty="0" smtClean="0"/>
          </a:p>
          <a:p>
            <a:pPr algn="just"/>
            <a:endParaRPr lang="it-IT" sz="2400" dirty="0" smtClean="0"/>
          </a:p>
          <a:p>
            <a:pPr algn="just"/>
            <a:endParaRPr lang="it-IT" sz="2400" dirty="0" smtClean="0"/>
          </a:p>
          <a:p>
            <a:pPr algn="just"/>
            <a:endParaRPr lang="it-IT" sz="24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una cosa è vera se è </a:t>
            </a:r>
            <a:r>
              <a:rPr lang="it-IT" sz="2400" u="sng" dirty="0" smtClean="0"/>
              <a:t>evidente</a:t>
            </a:r>
            <a:r>
              <a:rPr lang="it-IT" sz="2400" dirty="0" smtClean="0"/>
              <a:t> = ne ho </a:t>
            </a:r>
            <a:r>
              <a:rPr lang="it-IT" sz="2400" b="1" dirty="0" smtClean="0"/>
              <a:t>un’</a:t>
            </a:r>
            <a:r>
              <a:rPr lang="it-IT" sz="2400" b="1" u="sng" dirty="0" smtClean="0">
                <a:solidFill>
                  <a:srgbClr val="FF0000"/>
                </a:solidFill>
              </a:rPr>
              <a:t>intuizione</a:t>
            </a:r>
            <a:r>
              <a:rPr lang="it-IT" sz="2400" b="1" dirty="0" smtClean="0"/>
              <a:t> “</a:t>
            </a:r>
            <a:r>
              <a:rPr lang="it-IT" sz="2400" b="1" u="sng" dirty="0" smtClean="0">
                <a:solidFill>
                  <a:srgbClr val="FF0000"/>
                </a:solidFill>
              </a:rPr>
              <a:t>chiara</a:t>
            </a:r>
            <a:r>
              <a:rPr lang="it-IT" sz="2400" b="1" dirty="0" smtClean="0"/>
              <a:t>” e “</a:t>
            </a:r>
            <a:r>
              <a:rPr lang="it-IT" sz="2400" b="1" u="sng" dirty="0" smtClean="0">
                <a:solidFill>
                  <a:srgbClr val="FF0000"/>
                </a:solidFill>
              </a:rPr>
              <a:t>distinta</a:t>
            </a:r>
            <a:r>
              <a:rPr lang="it-IT" sz="2400" b="1" dirty="0" smtClean="0"/>
              <a:t>”</a:t>
            </a:r>
            <a:endParaRPr lang="it-IT" sz="2400" dirty="0" smtClean="0"/>
          </a:p>
          <a:p>
            <a:endParaRPr lang="it-IT" sz="2400" dirty="0" smtClean="0"/>
          </a:p>
          <a:p>
            <a:endParaRPr lang="it-IT" dirty="0" smtClean="0"/>
          </a:p>
        </p:txBody>
      </p:sp>
      <p:sp>
        <p:nvSpPr>
          <p:cNvPr id="3" name="Rettangolo 2"/>
          <p:cNvSpPr/>
          <p:nvPr/>
        </p:nvSpPr>
        <p:spPr>
          <a:xfrm>
            <a:off x="3131840" y="476672"/>
            <a:ext cx="2992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Prima regola: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EVIDENZA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isultati immagini per buttare"/>
          <p:cNvPicPr>
            <a:picLocks noChangeAspect="1" noChangeArrowheads="1"/>
          </p:cNvPicPr>
          <p:nvPr/>
        </p:nvPicPr>
        <p:blipFill>
          <a:blip r:embed="rId2" cstate="print"/>
          <a:srcRect l="12096" r="25913"/>
          <a:stretch>
            <a:fillRect/>
          </a:stretch>
        </p:blipFill>
        <p:spPr bwMode="auto">
          <a:xfrm>
            <a:off x="3563888" y="3140968"/>
            <a:ext cx="1517771" cy="1532679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364088" y="350100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non sei sicuro al 100% </a:t>
            </a:r>
            <a:r>
              <a:rPr lang="it-IT" dirty="0" err="1" smtClean="0"/>
              <a:t>allora…</a:t>
            </a:r>
            <a:r>
              <a:rPr lang="it-IT" dirty="0" smtClean="0"/>
              <a:t> via!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67744" y="692696"/>
            <a:ext cx="48965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ATTO </a:t>
            </a:r>
            <a:r>
              <a:rPr lang="it-IT" sz="2400" b="1" u="sng" dirty="0" smtClean="0"/>
              <a:t>INTUITIVO</a:t>
            </a:r>
            <a:r>
              <a:rPr lang="it-IT" sz="2400" dirty="0" smtClean="0"/>
              <a:t> 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dirty="0" smtClean="0"/>
              <a:t>più </a:t>
            </a:r>
            <a:r>
              <a:rPr lang="it-IT" sz="2400" b="1" dirty="0" smtClean="0">
                <a:solidFill>
                  <a:srgbClr val="FF0000"/>
                </a:solidFill>
              </a:rPr>
              <a:t>certo</a:t>
            </a:r>
            <a:r>
              <a:rPr lang="it-IT" sz="2400" dirty="0" smtClean="0"/>
              <a:t>  e </a:t>
            </a:r>
            <a:r>
              <a:rPr lang="it-IT" sz="2400" b="1" dirty="0" smtClean="0">
                <a:solidFill>
                  <a:srgbClr val="FF0000"/>
                </a:solidFill>
              </a:rPr>
              <a:t>immediato</a:t>
            </a:r>
            <a:r>
              <a:rPr lang="it-IT" sz="2400" dirty="0" smtClean="0"/>
              <a:t> della dimostrazione razionale, dell’atto deduttivo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619672" y="3356992"/>
            <a:ext cx="16561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intuizione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64088" y="3356992"/>
            <a:ext cx="2016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dimostrazione</a:t>
            </a:r>
          </a:p>
        </p:txBody>
      </p:sp>
      <p:sp>
        <p:nvSpPr>
          <p:cNvPr id="5" name="Ovale 4"/>
          <p:cNvSpPr/>
          <p:nvPr/>
        </p:nvSpPr>
        <p:spPr>
          <a:xfrm>
            <a:off x="3851920" y="3212976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03648" y="40770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Immediatezza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Certezza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87624" y="5229200"/>
            <a:ext cx="27363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i="1" u="sng" dirty="0" smtClean="0"/>
              <a:t>Assioma</a:t>
            </a:r>
            <a:r>
              <a:rPr lang="it-IT" dirty="0" smtClean="0"/>
              <a:t>: per due punti passa una sola retta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76056" y="5085184"/>
            <a:ext cx="273630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i="1" u="sng" dirty="0" smtClean="0"/>
              <a:t>Dimostrazione</a:t>
            </a:r>
            <a:r>
              <a:rPr lang="it-IT" dirty="0" smtClean="0"/>
              <a:t>: il quadrato costruito sull’ipotenusa è la somma dei quadrati costruiti sui cateti</a:t>
            </a:r>
            <a:endParaRPr lang="it-IT" dirty="0"/>
          </a:p>
        </p:txBody>
      </p:sp>
      <p:pic>
        <p:nvPicPr>
          <p:cNvPr id="6146" name="Picture 2" descr="Risultati immagini per intuizione"/>
          <p:cNvPicPr>
            <a:picLocks noChangeAspect="1" noChangeArrowheads="1"/>
          </p:cNvPicPr>
          <p:nvPr/>
        </p:nvPicPr>
        <p:blipFill>
          <a:blip r:embed="rId2" cstate="print"/>
          <a:srcRect l="3436" r="7219" b="15593"/>
          <a:stretch>
            <a:fillRect/>
          </a:stretch>
        </p:blipFill>
        <p:spPr bwMode="auto">
          <a:xfrm>
            <a:off x="467544" y="1988840"/>
            <a:ext cx="138380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 t="25224"/>
          <a:stretch>
            <a:fillRect/>
          </a:stretch>
        </p:blipFill>
        <p:spPr bwMode="auto">
          <a:xfrm>
            <a:off x="5868144" y="2060848"/>
            <a:ext cx="2879451" cy="1211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70080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Idea </a:t>
            </a:r>
            <a:r>
              <a:rPr lang="it-IT" sz="2400" b="1" dirty="0" smtClean="0">
                <a:solidFill>
                  <a:srgbClr val="FF0000"/>
                </a:solidFill>
              </a:rPr>
              <a:t>CHIARA</a:t>
            </a:r>
            <a:r>
              <a:rPr lang="it-IT" sz="2400" dirty="0" smtClean="0"/>
              <a:t> = l’idea è presente e </a:t>
            </a:r>
            <a:r>
              <a:rPr lang="it-IT" sz="2400" b="1" u="sng" dirty="0" smtClean="0"/>
              <a:t>nitida</a:t>
            </a:r>
            <a:r>
              <a:rPr lang="it-IT" sz="2400" dirty="0" smtClean="0"/>
              <a:t> nella mia mente, come qualcosa che </a:t>
            </a:r>
            <a:r>
              <a:rPr lang="it-IT" sz="2400" b="1" dirty="0" smtClean="0"/>
              <a:t>vedo perfettamente</a:t>
            </a:r>
            <a:r>
              <a:rPr lang="it-IT" sz="2400" dirty="0" smtClean="0"/>
              <a:t>: si impone con tale </a:t>
            </a:r>
            <a:r>
              <a:rPr lang="it-IT" sz="2400" b="1" dirty="0" smtClean="0"/>
              <a:t>forza intuitiva </a:t>
            </a:r>
            <a:r>
              <a:rPr lang="it-IT" sz="2400" dirty="0" smtClean="0"/>
              <a:t>che non posso non esserne consapevole immediatamente. </a:t>
            </a:r>
          </a:p>
          <a:p>
            <a:pPr algn="just"/>
            <a:endParaRPr lang="it-IT" sz="2400" dirty="0" smtClean="0"/>
          </a:p>
          <a:p>
            <a:pPr algn="just"/>
            <a:endParaRPr lang="it-IT" sz="2400" dirty="0" smtClean="0"/>
          </a:p>
          <a:p>
            <a:pPr algn="just"/>
            <a:endParaRPr lang="it-IT" sz="24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Idea </a:t>
            </a:r>
            <a:r>
              <a:rPr lang="it-IT" sz="2400" b="1" dirty="0" smtClean="0">
                <a:solidFill>
                  <a:srgbClr val="FF0000"/>
                </a:solidFill>
              </a:rPr>
              <a:t>DISTINTA</a:t>
            </a:r>
            <a:r>
              <a:rPr lang="it-IT" sz="2400" dirty="0" smtClean="0"/>
              <a:t> = l’idea si presenta come </a:t>
            </a:r>
            <a:r>
              <a:rPr lang="it-IT" sz="2400" b="1" u="sng" dirty="0" smtClean="0"/>
              <a:t>separata</a:t>
            </a:r>
            <a:r>
              <a:rPr lang="it-IT" sz="2400" dirty="0" smtClean="0"/>
              <a:t> da ogni altra; non è confusa e mischiata ad altre.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484784"/>
            <a:ext cx="78488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Ogni </a:t>
            </a:r>
            <a:r>
              <a:rPr lang="it-IT" sz="2400" b="1" dirty="0" smtClean="0"/>
              <a:t>problema complesso </a:t>
            </a:r>
          </a:p>
          <a:p>
            <a:pPr algn="ctr"/>
            <a:r>
              <a:rPr lang="it-IT" sz="2400" dirty="0" smtClean="0"/>
              <a:t>va </a:t>
            </a:r>
            <a:r>
              <a:rPr lang="it-IT" sz="3200" b="1" u="sng" dirty="0" smtClean="0">
                <a:solidFill>
                  <a:srgbClr val="FF0000"/>
                </a:solidFill>
              </a:rPr>
              <a:t>DIVISO</a:t>
            </a:r>
            <a:r>
              <a:rPr lang="it-IT" sz="2400" dirty="0" smtClean="0"/>
              <a:t> </a:t>
            </a:r>
            <a:r>
              <a:rPr lang="it-IT" sz="2400" dirty="0" smtClean="0"/>
              <a:t>in </a:t>
            </a:r>
            <a:r>
              <a:rPr lang="it-IT" sz="2400" b="1" dirty="0" smtClean="0"/>
              <a:t>parti più semplici</a:t>
            </a:r>
            <a:r>
              <a:rPr lang="it-IT" sz="2400" dirty="0" smtClean="0"/>
              <a:t>, </a:t>
            </a:r>
            <a:r>
              <a:rPr lang="it-IT" sz="2400" b="1" dirty="0" smtClean="0"/>
              <a:t>FIN DOVE SI PUÒ</a:t>
            </a:r>
            <a:r>
              <a:rPr lang="it-IT" sz="2400" dirty="0" smtClean="0"/>
              <a:t>, </a:t>
            </a:r>
            <a:endParaRPr lang="it-IT" sz="2400" dirty="0" smtClean="0"/>
          </a:p>
          <a:p>
            <a:pPr algn="ctr"/>
            <a:r>
              <a:rPr lang="it-IT" sz="2400" dirty="0" smtClean="0"/>
              <a:t>così da </a:t>
            </a:r>
            <a:r>
              <a:rPr lang="it-IT" sz="2400" b="1" dirty="0" smtClean="0"/>
              <a:t>poter prendere separatamente ognuna </a:t>
            </a:r>
            <a:r>
              <a:rPr lang="it-IT" sz="2400" dirty="0" smtClean="0"/>
              <a:t>di esse. 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pPr algn="just"/>
            <a:r>
              <a:rPr lang="it-IT" sz="2400" dirty="0" smtClean="0"/>
              <a:t>Insomma, si tratta di </a:t>
            </a:r>
            <a:r>
              <a:rPr lang="it-IT" sz="2400" u="sng" dirty="0" smtClean="0"/>
              <a:t>smontare</a:t>
            </a:r>
            <a:r>
              <a:rPr lang="it-IT" sz="2400" dirty="0" smtClean="0"/>
              <a:t> qualcosa di complesso per ridurlo a parti semplici, in “parti elementari fino al limite del possibile”. </a:t>
            </a:r>
            <a:r>
              <a:rPr lang="it-IT" sz="2400" u="sng" dirty="0" smtClean="0"/>
              <a:t>Per l’intuizione è necessaria la semplicità</a:t>
            </a:r>
            <a:r>
              <a:rPr lang="it-IT" sz="2400" dirty="0" smtClean="0"/>
              <a:t>. 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pPr algn="r"/>
            <a:r>
              <a:rPr lang="it-IT" sz="2200" dirty="0" smtClean="0"/>
              <a:t>Facciamo un esempio: immaginiamo di dover andare a </a:t>
            </a:r>
            <a:r>
              <a:rPr lang="it-IT" sz="2200" dirty="0" err="1" smtClean="0"/>
              <a:t>Parigi…</a:t>
            </a:r>
            <a:endParaRPr lang="it-IT" sz="2200" dirty="0"/>
          </a:p>
        </p:txBody>
      </p:sp>
      <p:sp>
        <p:nvSpPr>
          <p:cNvPr id="3" name="Rettangolo 2"/>
          <p:cNvSpPr/>
          <p:nvPr/>
        </p:nvSpPr>
        <p:spPr>
          <a:xfrm>
            <a:off x="2987824" y="548680"/>
            <a:ext cx="2919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Seconda regola: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236296" y="4046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= separare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571480"/>
            <a:ext cx="763284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Cartesio è il principale esponente del </a:t>
            </a:r>
            <a:r>
              <a:rPr lang="it-IT" sz="2800" b="1" dirty="0" smtClean="0">
                <a:solidFill>
                  <a:srgbClr val="FF0000"/>
                </a:solidFill>
              </a:rPr>
              <a:t>RAZIONALISMO</a:t>
            </a:r>
            <a:r>
              <a:rPr lang="it-IT" sz="2800" dirty="0" smtClean="0"/>
              <a:t> 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14348" y="2928934"/>
            <a:ext cx="7771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Il razionalismo è una </a:t>
            </a:r>
            <a:r>
              <a:rPr lang="it-IT" sz="2800" b="1" dirty="0" smtClean="0"/>
              <a:t>CORRENTE FILOSOFICA </a:t>
            </a:r>
          </a:p>
          <a:p>
            <a:pPr algn="ctr"/>
            <a:endParaRPr lang="it-IT" sz="2800" b="1" dirty="0" smtClean="0"/>
          </a:p>
          <a:p>
            <a:pPr algn="ctr"/>
            <a:r>
              <a:rPr lang="it-IT" sz="2800" dirty="0" smtClean="0"/>
              <a:t>che </a:t>
            </a:r>
            <a:r>
              <a:rPr lang="it-IT" sz="2800" dirty="0" smtClean="0"/>
              <a:t>vede </a:t>
            </a:r>
            <a:r>
              <a:rPr lang="it-IT" sz="2800" b="1" u="sng" dirty="0" smtClean="0"/>
              <a:t>nella </a:t>
            </a:r>
            <a:r>
              <a:rPr lang="it-IT" sz="2800" b="1" u="sng" dirty="0" smtClean="0">
                <a:solidFill>
                  <a:srgbClr val="FF0000"/>
                </a:solidFill>
              </a:rPr>
              <a:t>RAGIONE</a:t>
            </a:r>
            <a:r>
              <a:rPr lang="it-IT" sz="2800" b="1" u="sng" dirty="0" smtClean="0"/>
              <a:t> </a:t>
            </a:r>
          </a:p>
          <a:p>
            <a:pPr algn="ctr"/>
            <a:endParaRPr lang="it-IT" sz="2800" b="1" u="sng" dirty="0" smtClean="0"/>
          </a:p>
          <a:p>
            <a:pPr algn="ctr"/>
            <a:r>
              <a:rPr lang="it-IT" sz="2800" b="1" u="sng" dirty="0" smtClean="0"/>
              <a:t>il </a:t>
            </a:r>
            <a:r>
              <a:rPr lang="it-IT" sz="2800" b="1" u="sng" dirty="0" smtClean="0"/>
              <a:t>principale organo di </a:t>
            </a:r>
            <a:r>
              <a:rPr lang="it-IT" sz="2800" b="1" u="sng" dirty="0" smtClean="0">
                <a:solidFill>
                  <a:srgbClr val="FF0000"/>
                </a:solidFill>
              </a:rPr>
              <a:t>VERITÀ</a:t>
            </a:r>
            <a:r>
              <a:rPr lang="it-IT" sz="2800" b="1" u="sng" dirty="0" smtClean="0"/>
              <a:t> e </a:t>
            </a:r>
            <a:r>
              <a:rPr lang="it-IT" sz="2800" b="1" u="sng" dirty="0" smtClean="0"/>
              <a:t>di </a:t>
            </a:r>
            <a:r>
              <a:rPr lang="it-IT" sz="2800" b="1" u="sng" dirty="0" smtClean="0">
                <a:solidFill>
                  <a:srgbClr val="FF0000"/>
                </a:solidFill>
              </a:rPr>
              <a:t>CONOSCENZA</a:t>
            </a:r>
            <a:endParaRPr lang="it-IT" sz="2800" dirty="0" smtClean="0"/>
          </a:p>
        </p:txBody>
      </p:sp>
      <p:pic>
        <p:nvPicPr>
          <p:cNvPr id="6" name="Picture 2" descr="Risultati immagini per cartes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85728"/>
            <a:ext cx="2514757" cy="144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7824" y="548680"/>
            <a:ext cx="2542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Terza regola: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SINTESI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15616" y="1412776"/>
            <a:ext cx="7200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Dopo aver scomposto il problema lo si deve </a:t>
            </a:r>
            <a:r>
              <a:rPr lang="it-IT" sz="2400" b="1" dirty="0" smtClean="0"/>
              <a:t>risolvere</a:t>
            </a:r>
            <a:r>
              <a:rPr lang="it-IT" sz="2400" dirty="0" smtClean="0"/>
              <a:t>, cioè bisogna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RICOMPORLO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2400" dirty="0" smtClean="0"/>
              <a:t>passando </a:t>
            </a:r>
            <a:r>
              <a:rPr lang="it-IT" sz="2400" b="1" dirty="0" smtClean="0"/>
              <a:t>GRADATAMENTE</a:t>
            </a:r>
            <a:r>
              <a:rPr lang="it-IT" sz="2400" dirty="0" smtClean="0"/>
              <a:t> da </a:t>
            </a:r>
            <a:r>
              <a:rPr lang="it-IT" sz="2400" dirty="0" smtClean="0"/>
              <a:t>ciò che è più </a:t>
            </a:r>
            <a:r>
              <a:rPr lang="it-IT" sz="2400" b="1" dirty="0" smtClean="0"/>
              <a:t>semplice</a:t>
            </a:r>
            <a:r>
              <a:rPr lang="it-IT" sz="2400" dirty="0" smtClean="0"/>
              <a:t> a ciò che è più </a:t>
            </a:r>
            <a:r>
              <a:rPr lang="it-IT" sz="2400" b="1" dirty="0" smtClean="0"/>
              <a:t>complesso</a:t>
            </a:r>
            <a:r>
              <a:rPr lang="it-IT" sz="2400" dirty="0" smtClean="0"/>
              <a:t>. 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pPr algn="just"/>
            <a:r>
              <a:rPr lang="it-IT" sz="2400" dirty="0" smtClean="0"/>
              <a:t>Le varie parti non sono collegate a </a:t>
            </a:r>
            <a:r>
              <a:rPr lang="it-IT" sz="2400" dirty="0" err="1" smtClean="0"/>
              <a:t>caso…</a:t>
            </a:r>
            <a:r>
              <a:rPr lang="it-IT" sz="2400" dirty="0" smtClean="0"/>
              <a:t> </a:t>
            </a:r>
            <a:r>
              <a:rPr lang="it-IT" sz="2400" b="1" dirty="0" smtClean="0"/>
              <a:t>ogni parte deve essere </a:t>
            </a:r>
            <a:r>
              <a:rPr lang="it-IT" sz="2400" b="1" dirty="0" smtClean="0">
                <a:solidFill>
                  <a:srgbClr val="FF0000"/>
                </a:solidFill>
              </a:rPr>
              <a:t>LOGICAMENTE</a:t>
            </a:r>
            <a:r>
              <a:rPr lang="it-IT" sz="2400" b="1" dirty="0" smtClean="0"/>
              <a:t> E DEDUTTIVAMENTE </a:t>
            </a:r>
            <a:r>
              <a:rPr lang="it-IT" sz="2400" b="1" dirty="0" smtClean="0">
                <a:solidFill>
                  <a:srgbClr val="FF0000"/>
                </a:solidFill>
              </a:rPr>
              <a:t>LEGATA</a:t>
            </a:r>
            <a:r>
              <a:rPr lang="it-IT" sz="2400" b="1" dirty="0" smtClean="0"/>
              <a:t> a </a:t>
            </a:r>
            <a:r>
              <a:rPr lang="it-IT" sz="2400" b="1" dirty="0" smtClean="0"/>
              <a:t>ogni altra</a:t>
            </a:r>
            <a:r>
              <a:rPr lang="it-IT" sz="2400" dirty="0" smtClean="0"/>
              <a:t> (proprio come in una </a:t>
            </a:r>
            <a:r>
              <a:rPr lang="it-IT" sz="2400" b="1" dirty="0" smtClean="0"/>
              <a:t>dimostrazione geometrica</a:t>
            </a:r>
            <a:r>
              <a:rPr lang="it-IT" sz="2400" dirty="0" smtClean="0"/>
              <a:t>).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948264" y="4046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= mettere insieme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1582340"/>
            <a:ext cx="480628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Uno potrebbe </a:t>
            </a:r>
            <a:r>
              <a:rPr lang="it-IT" sz="2800" dirty="0" err="1" smtClean="0"/>
              <a:t>pensare…</a:t>
            </a:r>
            <a:r>
              <a:rPr lang="it-IT" sz="2800" dirty="0" smtClean="0"/>
              <a:t> prima ho scomposto, poi ho rimesso </a:t>
            </a:r>
            <a:r>
              <a:rPr lang="it-IT" sz="2800" dirty="0" err="1" smtClean="0"/>
              <a:t>insieme…</a:t>
            </a:r>
            <a:r>
              <a:rPr lang="it-IT" sz="2800" dirty="0" smtClean="0"/>
              <a:t> in pratica non ho fatto nulla di nulla! </a:t>
            </a:r>
            <a:r>
              <a:rPr lang="it-IT" sz="2800" dirty="0" err="1" smtClean="0"/>
              <a:t>Tuttavia…</a:t>
            </a:r>
            <a:r>
              <a:rPr lang="it-IT" sz="2800" dirty="0" smtClean="0"/>
              <a:t> </a:t>
            </a:r>
            <a:r>
              <a:rPr lang="it-IT" sz="2800" i="1" u="sng" dirty="0" smtClean="0"/>
              <a:t>Domanda</a:t>
            </a:r>
            <a:r>
              <a:rPr lang="it-IT" sz="2800" dirty="0" smtClean="0"/>
              <a:t>: ciò che avevo all’inizio e ciò che ho alla fine sono davvero la stessa cosa?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79712" y="1988840"/>
            <a:ext cx="52565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E</a:t>
            </a:r>
            <a:r>
              <a:rPr lang="it-IT" sz="2800" dirty="0" smtClean="0"/>
              <a:t>’ la regola di </a:t>
            </a:r>
            <a:r>
              <a:rPr lang="it-IT" sz="3600" b="1" dirty="0" smtClean="0">
                <a:solidFill>
                  <a:srgbClr val="FF0000"/>
                </a:solidFill>
              </a:rPr>
              <a:t>CONTROLLO</a:t>
            </a:r>
            <a:r>
              <a:rPr lang="it-IT" sz="2400" dirty="0" smtClean="0"/>
              <a:t>.</a:t>
            </a:r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pPr algn="just"/>
            <a:r>
              <a:rPr lang="it-IT" sz="2400" dirty="0" smtClean="0"/>
              <a:t>L’enumerazione controlla continuamente l’analisi, la revisione controlla la sintesi: è quindi una regola che serve a controllare il corretto funzionamento delle regole 2 e 3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1547664" y="764704"/>
            <a:ext cx="618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Quarta regola: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ENUMERAZIONE E REVISIONE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1250" t="12812" r="10000" b="13125"/>
          <a:stretch>
            <a:fillRect/>
          </a:stretch>
        </p:blipFill>
        <p:spPr bwMode="auto">
          <a:xfrm>
            <a:off x="5649868" y="0"/>
            <a:ext cx="3494132" cy="328614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71472" y="2643182"/>
            <a:ext cx="7817522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RAGIONE</a:t>
            </a:r>
            <a:r>
              <a:rPr lang="it-IT" sz="2800" dirty="0" smtClean="0"/>
              <a:t> = ORGANO </a:t>
            </a:r>
            <a:r>
              <a:rPr lang="it-IT" sz="2800" dirty="0" err="1" smtClean="0"/>
              <a:t>DI</a:t>
            </a:r>
            <a:r>
              <a:rPr lang="it-IT" sz="2800" dirty="0" smtClean="0"/>
              <a:t> CONOSCENZA</a:t>
            </a:r>
          </a:p>
          <a:p>
            <a:pPr algn="just"/>
            <a:endParaRPr lang="it-IT" sz="28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VA </a:t>
            </a:r>
            <a:r>
              <a:rPr lang="it-IT" sz="2800" b="1" dirty="0" smtClean="0"/>
              <a:t>OLTRE L’INCERTEZZA DEI SENSI</a:t>
            </a:r>
          </a:p>
          <a:p>
            <a:pPr algn="just">
              <a:buFont typeface="Arial" pitchFamily="34" charset="0"/>
              <a:buChar char="•"/>
            </a:pPr>
            <a:endParaRPr lang="it-IT" sz="28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SI MUOVE A PARTIRE DA “SALDI PRINCIPI” E “</a:t>
            </a:r>
            <a:r>
              <a:rPr lang="it-IT" sz="2800" b="1" dirty="0" smtClean="0"/>
              <a:t>IDEE INNATE</a:t>
            </a:r>
            <a:r>
              <a:rPr lang="it-IT" sz="2800" dirty="0" smtClean="0"/>
              <a:t>”</a:t>
            </a:r>
          </a:p>
          <a:p>
            <a:pPr algn="just">
              <a:buFont typeface="Arial" pitchFamily="34" charset="0"/>
              <a:buChar char="•"/>
            </a:pPr>
            <a:endParaRPr lang="it-IT" sz="28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ARRIVA A UNA </a:t>
            </a:r>
            <a:r>
              <a:rPr lang="it-IT" sz="2800" b="1" dirty="0" smtClean="0"/>
              <a:t>CONOSCENZA UNIVERSALE</a:t>
            </a:r>
            <a:r>
              <a:rPr lang="it-IT" sz="2800" dirty="0" smtClean="0"/>
              <a:t>, </a:t>
            </a:r>
            <a:r>
              <a:rPr lang="it-IT" sz="2800" b="1" dirty="0" smtClean="0"/>
              <a:t>RIGOROSA</a:t>
            </a:r>
            <a:r>
              <a:rPr lang="it-IT" sz="2800" dirty="0" smtClean="0"/>
              <a:t>, </a:t>
            </a:r>
            <a:r>
              <a:rPr lang="it-IT" sz="2800" b="1" dirty="0" smtClean="0"/>
              <a:t>CERTA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764704"/>
            <a:ext cx="763284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La corrente opposta è quella </a:t>
            </a:r>
            <a:r>
              <a:rPr lang="it-IT" sz="2800" dirty="0" smtClean="0"/>
              <a:t>dell’</a:t>
            </a:r>
            <a:r>
              <a:rPr lang="it-IT" sz="2800" b="1" dirty="0" smtClean="0">
                <a:solidFill>
                  <a:srgbClr val="FF0000"/>
                </a:solidFill>
              </a:rPr>
              <a:t>EMPIRISMO</a:t>
            </a:r>
            <a:r>
              <a:rPr lang="it-IT" sz="2800" dirty="0" smtClean="0"/>
              <a:t> 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31640" y="1772816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L</a:t>
            </a:r>
            <a:r>
              <a:rPr lang="it-IT" sz="2800" dirty="0" smtClean="0"/>
              <a:t>a </a:t>
            </a:r>
            <a:r>
              <a:rPr lang="it-IT" sz="2800" b="1" dirty="0" smtClean="0"/>
              <a:t>CONOSCENZA</a:t>
            </a:r>
            <a:r>
              <a:rPr lang="it-IT" sz="2800" dirty="0" smtClean="0"/>
              <a:t> </a:t>
            </a:r>
            <a:r>
              <a:rPr lang="it-IT" sz="2800" dirty="0" smtClean="0"/>
              <a:t>del mondo si fonda </a:t>
            </a:r>
            <a:r>
              <a:rPr lang="it-IT" sz="2800" dirty="0" smtClean="0"/>
              <a:t>sull’</a:t>
            </a:r>
            <a:r>
              <a:rPr lang="it-IT" sz="2800" b="1" dirty="0" smtClean="0">
                <a:solidFill>
                  <a:srgbClr val="FF0000"/>
                </a:solidFill>
              </a:rPr>
              <a:t>ESPERIENZA SENSIBILE </a:t>
            </a:r>
            <a:r>
              <a:rPr lang="it-IT" sz="2800" dirty="0" smtClean="0"/>
              <a:t>(</a:t>
            </a:r>
            <a:r>
              <a:rPr lang="it-IT" sz="2800" dirty="0" smtClean="0"/>
              <a:t>dei sensi</a:t>
            </a:r>
            <a:r>
              <a:rPr lang="it-IT" sz="2800" dirty="0" smtClean="0"/>
              <a:t>).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L</a:t>
            </a:r>
            <a:r>
              <a:rPr lang="it-IT" sz="2800" dirty="0" smtClean="0"/>
              <a:t>’esperienza </a:t>
            </a:r>
            <a:r>
              <a:rPr lang="it-IT" sz="2800" dirty="0" smtClean="0"/>
              <a:t>è </a:t>
            </a:r>
            <a:r>
              <a:rPr lang="it-IT" sz="2800" b="1" dirty="0" smtClean="0"/>
              <a:t>L’UNICO CRITERIO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VERITÀ </a:t>
            </a:r>
            <a:r>
              <a:rPr lang="it-IT" sz="2800" dirty="0" smtClean="0"/>
              <a:t>del sapere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L</a:t>
            </a:r>
            <a:r>
              <a:rPr lang="it-IT" sz="2800" dirty="0" smtClean="0"/>
              <a:t>a </a:t>
            </a:r>
            <a:r>
              <a:rPr lang="it-IT" sz="2800" dirty="0" smtClean="0"/>
              <a:t>ragione, senza l’esperienza, è </a:t>
            </a:r>
            <a:r>
              <a:rPr lang="it-IT" sz="2800" b="1" dirty="0" smtClean="0"/>
              <a:t>vuota</a:t>
            </a:r>
            <a:r>
              <a:rPr lang="it-IT" sz="2800" dirty="0" smtClean="0"/>
              <a:t> e </a:t>
            </a:r>
            <a:r>
              <a:rPr lang="it-IT" sz="2800" b="1" dirty="0" smtClean="0"/>
              <a:t>inutilizzabile</a:t>
            </a:r>
            <a:r>
              <a:rPr lang="it-IT" sz="2800" dirty="0" smtClean="0"/>
              <a:t>. </a:t>
            </a:r>
          </a:p>
        </p:txBody>
      </p:sp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857760"/>
            <a:ext cx="3438525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87824" y="548680"/>
            <a:ext cx="338437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“organi” di </a:t>
            </a:r>
            <a:r>
              <a:rPr lang="it-IT" sz="2400" b="1" dirty="0" smtClean="0"/>
              <a:t>conoscenza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59832" y="1628800"/>
            <a:ext cx="33843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per arrivare a </a:t>
            </a:r>
          </a:p>
          <a:p>
            <a:pPr algn="ctr"/>
            <a:r>
              <a:rPr lang="it-IT" sz="2400" b="1" dirty="0" smtClean="0"/>
              <a:t>verità</a:t>
            </a:r>
            <a:r>
              <a:rPr lang="it-IT" sz="2400" dirty="0" smtClean="0"/>
              <a:t> e </a:t>
            </a:r>
            <a:r>
              <a:rPr lang="it-IT" sz="2400" b="1" dirty="0" smtClean="0"/>
              <a:t>certezza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27584" y="3356992"/>
            <a:ext cx="30243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SENSI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80112" y="3356992"/>
            <a:ext cx="29523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RAGIONE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4581128"/>
            <a:ext cx="30963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EMPIRISMO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08104" y="4581128"/>
            <a:ext cx="30243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RAZIONALISMO</a:t>
            </a:r>
            <a:endParaRPr lang="it-IT" sz="2400" dirty="0"/>
          </a:p>
        </p:txBody>
      </p:sp>
      <p:sp>
        <p:nvSpPr>
          <p:cNvPr id="8" name="Freccia in giù 7"/>
          <p:cNvSpPr/>
          <p:nvPr/>
        </p:nvSpPr>
        <p:spPr>
          <a:xfrm>
            <a:off x="4499992" y="1124744"/>
            <a:ext cx="432048" cy="36004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tridirezionale 8"/>
          <p:cNvSpPr/>
          <p:nvPr/>
        </p:nvSpPr>
        <p:spPr>
          <a:xfrm>
            <a:off x="3923928" y="2636912"/>
            <a:ext cx="1584176" cy="1224136"/>
          </a:xfrm>
          <a:prstGeom prst="leftRightUpArrow">
            <a:avLst>
              <a:gd name="adj1" fmla="val 15946"/>
              <a:gd name="adj2" fmla="val 19341"/>
              <a:gd name="adj3" fmla="val 2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6804248" y="4005064"/>
            <a:ext cx="432048" cy="36004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2123728" y="4005064"/>
            <a:ext cx="432048" cy="36004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 descr="Risultati immagini per cartes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229200"/>
            <a:ext cx="2221025" cy="1272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 rot="16200000">
            <a:off x="-863488" y="1519671"/>
            <a:ext cx="254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RIASSUMENDO…</a:t>
            </a:r>
            <a:endParaRPr lang="it-IT" sz="2400" dirty="0"/>
          </a:p>
        </p:txBody>
      </p:sp>
      <p:pic>
        <p:nvPicPr>
          <p:cNvPr id="2355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143512"/>
            <a:ext cx="2666976" cy="1616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43808" y="692696"/>
            <a:ext cx="59766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“Gli </a:t>
            </a:r>
            <a:r>
              <a:rPr lang="it-IT" sz="2400" b="1" dirty="0" smtClean="0">
                <a:solidFill>
                  <a:srgbClr val="FF0000"/>
                </a:solidFill>
              </a:rPr>
              <a:t>empirici</a:t>
            </a:r>
            <a:r>
              <a:rPr lang="it-IT" sz="2400" dirty="0" smtClean="0"/>
              <a:t>, come le </a:t>
            </a: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formiche</a:t>
            </a:r>
            <a:r>
              <a:rPr lang="it-IT" sz="2400" dirty="0" smtClean="0"/>
              <a:t>, accumulano e consumano. I </a:t>
            </a:r>
            <a:r>
              <a:rPr lang="it-IT" sz="2400" b="1" dirty="0" smtClean="0">
                <a:solidFill>
                  <a:srgbClr val="FF0000"/>
                </a:solidFill>
              </a:rPr>
              <a:t>razionalisti</a:t>
            </a:r>
            <a:r>
              <a:rPr lang="it-IT" sz="2400" dirty="0" smtClean="0"/>
              <a:t>, come i </a:t>
            </a: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ragni</a:t>
            </a:r>
            <a:r>
              <a:rPr lang="it-IT" sz="2400" dirty="0" smtClean="0"/>
              <a:t>, ricavano da se medesimi la loro tela. La via di mezzo è quella delle </a:t>
            </a: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</a:t>
            </a:r>
            <a:r>
              <a:rPr lang="it-IT" sz="2400" dirty="0" smtClean="0"/>
              <a:t>, che ricavano la materia prima dai fiori dei giardini e dei campi, e la trasformano e la digeriscono in virtù della loro propria capacità. Non dissimile è il lavoro della vera filosofia che non si deve servire soltanto o principalmente delle forze della mente; la materia prima che essa ricava dalla storia naturale e dagli esperimenti meccanici, non deve esser conservata intatta nella memoria ma trasformata e lavorata dall'intelletto”. F. BACONE, </a:t>
            </a:r>
            <a:r>
              <a:rPr lang="it-IT" sz="2400" i="1" dirty="0" err="1" smtClean="0"/>
              <a:t>Novum</a:t>
            </a:r>
            <a:r>
              <a:rPr lang="it-IT" sz="2400" i="1" dirty="0" smtClean="0"/>
              <a:t> Organum</a:t>
            </a:r>
            <a:endParaRPr lang="it-IT" sz="2400" i="1" dirty="0"/>
          </a:p>
        </p:txBody>
      </p:sp>
      <p:pic>
        <p:nvPicPr>
          <p:cNvPr id="4098" name="Picture 2" descr="Risultati immagini per formica"/>
          <p:cNvPicPr>
            <a:picLocks noChangeAspect="1" noChangeArrowheads="1"/>
          </p:cNvPicPr>
          <p:nvPr/>
        </p:nvPicPr>
        <p:blipFill>
          <a:blip r:embed="rId2" cstate="print"/>
          <a:srcRect l="11673" t="30000" r="13288" b="12500"/>
          <a:stretch>
            <a:fillRect/>
          </a:stretch>
        </p:blipFill>
        <p:spPr bwMode="auto">
          <a:xfrm>
            <a:off x="395536" y="476672"/>
            <a:ext cx="2304256" cy="1177731"/>
          </a:xfrm>
          <a:prstGeom prst="rect">
            <a:avLst/>
          </a:prstGeom>
          <a:noFill/>
        </p:spPr>
      </p:pic>
      <p:pic>
        <p:nvPicPr>
          <p:cNvPr id="4100" name="Picture 4" descr="Risultati immagini per ragni tela"/>
          <p:cNvPicPr>
            <a:picLocks noChangeAspect="1" noChangeArrowheads="1"/>
          </p:cNvPicPr>
          <p:nvPr/>
        </p:nvPicPr>
        <p:blipFill>
          <a:blip r:embed="rId3" cstate="print"/>
          <a:srcRect l="10508" r="15938"/>
          <a:stretch>
            <a:fillRect/>
          </a:stretch>
        </p:blipFill>
        <p:spPr bwMode="auto">
          <a:xfrm>
            <a:off x="323528" y="2204864"/>
            <a:ext cx="2376264" cy="1818390"/>
          </a:xfrm>
          <a:prstGeom prst="rect">
            <a:avLst/>
          </a:prstGeom>
          <a:noFill/>
        </p:spPr>
      </p:pic>
      <p:pic>
        <p:nvPicPr>
          <p:cNvPr id="4102" name="Picture 6" descr="Risultati immagini per api fiori miele"/>
          <p:cNvPicPr>
            <a:picLocks noChangeAspect="1" noChangeArrowheads="1"/>
          </p:cNvPicPr>
          <p:nvPr/>
        </p:nvPicPr>
        <p:blipFill>
          <a:blip r:embed="rId4" cstate="print"/>
          <a:srcRect l="12047"/>
          <a:stretch>
            <a:fillRect/>
          </a:stretch>
        </p:blipFill>
        <p:spPr bwMode="auto">
          <a:xfrm>
            <a:off x="323528" y="4581129"/>
            <a:ext cx="2376264" cy="1691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43808" y="692696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EMPIRISMO </a:t>
            </a:r>
            <a:r>
              <a:rPr lang="it-IT" sz="2400" dirty="0" smtClean="0">
                <a:sym typeface="Wingdings" pitchFamily="2" charset="2"/>
              </a:rPr>
              <a:t> PRENDO DA FUORI (grazie ai sensi)</a:t>
            </a:r>
            <a:endParaRPr lang="it-IT" sz="2400" i="1" dirty="0"/>
          </a:p>
        </p:txBody>
      </p:sp>
      <p:pic>
        <p:nvPicPr>
          <p:cNvPr id="4098" name="Picture 2" descr="Risultati immagini per formica"/>
          <p:cNvPicPr>
            <a:picLocks noChangeAspect="1" noChangeArrowheads="1"/>
          </p:cNvPicPr>
          <p:nvPr/>
        </p:nvPicPr>
        <p:blipFill>
          <a:blip r:embed="rId2" cstate="print"/>
          <a:srcRect l="11673" t="30000" r="13288" b="12500"/>
          <a:stretch>
            <a:fillRect/>
          </a:stretch>
        </p:blipFill>
        <p:spPr bwMode="auto">
          <a:xfrm>
            <a:off x="395536" y="476672"/>
            <a:ext cx="2304256" cy="1177731"/>
          </a:xfrm>
          <a:prstGeom prst="rect">
            <a:avLst/>
          </a:prstGeom>
          <a:noFill/>
        </p:spPr>
      </p:pic>
      <p:pic>
        <p:nvPicPr>
          <p:cNvPr id="4100" name="Picture 4" descr="Risultati immagini per ragni tela"/>
          <p:cNvPicPr>
            <a:picLocks noChangeAspect="1" noChangeArrowheads="1"/>
          </p:cNvPicPr>
          <p:nvPr/>
        </p:nvPicPr>
        <p:blipFill>
          <a:blip r:embed="rId3" cstate="print"/>
          <a:srcRect l="10508" r="15938"/>
          <a:stretch>
            <a:fillRect/>
          </a:stretch>
        </p:blipFill>
        <p:spPr bwMode="auto">
          <a:xfrm>
            <a:off x="323528" y="2204864"/>
            <a:ext cx="2376264" cy="1818390"/>
          </a:xfrm>
          <a:prstGeom prst="rect">
            <a:avLst/>
          </a:prstGeom>
          <a:noFill/>
        </p:spPr>
      </p:pic>
      <p:pic>
        <p:nvPicPr>
          <p:cNvPr id="4102" name="Picture 6" descr="Risultati immagini per api fiori miele"/>
          <p:cNvPicPr>
            <a:picLocks noChangeAspect="1" noChangeArrowheads="1"/>
          </p:cNvPicPr>
          <p:nvPr/>
        </p:nvPicPr>
        <p:blipFill>
          <a:blip r:embed="rId4" cstate="print"/>
          <a:srcRect l="12047"/>
          <a:stretch>
            <a:fillRect/>
          </a:stretch>
        </p:blipFill>
        <p:spPr bwMode="auto">
          <a:xfrm>
            <a:off x="323528" y="4581129"/>
            <a:ext cx="2376264" cy="1691092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928926" y="2786058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RAZIONALISMO</a:t>
            </a:r>
            <a:r>
              <a:rPr lang="it-IT" sz="2400" dirty="0" smtClean="0"/>
              <a:t> </a:t>
            </a:r>
            <a:r>
              <a:rPr lang="it-IT" sz="2400" dirty="0" smtClean="0">
                <a:sym typeface="Wingdings" pitchFamily="2" charset="2"/>
              </a:rPr>
              <a:t> PRENDO DA DENTRO (utilizzando la ragione)</a:t>
            </a:r>
            <a:endParaRPr lang="it-IT" sz="2400" i="1" dirty="0"/>
          </a:p>
        </p:txBody>
      </p:sp>
      <p:sp>
        <p:nvSpPr>
          <p:cNvPr id="7" name="Rettangolo 6"/>
          <p:cNvSpPr/>
          <p:nvPr/>
        </p:nvSpPr>
        <p:spPr>
          <a:xfrm>
            <a:off x="2928926" y="500063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VERA FILOSOFIA</a:t>
            </a:r>
            <a:r>
              <a:rPr lang="it-IT" sz="2400" dirty="0" smtClean="0"/>
              <a:t> </a:t>
            </a:r>
            <a:r>
              <a:rPr lang="it-IT" sz="2400" dirty="0" smtClean="0">
                <a:sym typeface="Wingdings" pitchFamily="2" charset="2"/>
              </a:rPr>
              <a:t> sensi + ragione</a:t>
            </a:r>
            <a:endParaRPr lang="it-IT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95736" y="9807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GNOSEOLOGIA</a:t>
            </a:r>
            <a:r>
              <a:rPr lang="it-IT" sz="3200" dirty="0" smtClean="0"/>
              <a:t> </a:t>
            </a:r>
            <a:endParaRPr lang="it-IT" sz="3200" dirty="0" smtClean="0"/>
          </a:p>
          <a:p>
            <a:endParaRPr lang="it-IT" sz="3200" dirty="0"/>
          </a:p>
          <a:p>
            <a:pPr algn="ctr"/>
            <a:r>
              <a:rPr lang="it-IT" sz="3200" i="1" dirty="0" smtClean="0"/>
              <a:t>discorso sulla conoscenza</a:t>
            </a:r>
          </a:p>
          <a:p>
            <a:endParaRPr lang="it-IT" sz="3200" dirty="0"/>
          </a:p>
          <a:p>
            <a:pPr algn="just"/>
            <a:r>
              <a:rPr lang="it-IT" sz="3200" dirty="0"/>
              <a:t>D</a:t>
            </a:r>
            <a:r>
              <a:rPr lang="it-IT" sz="3200" dirty="0" smtClean="0"/>
              <a:t>isciplina filosofica che studia </a:t>
            </a:r>
            <a:r>
              <a:rPr lang="it-IT" sz="3200" b="1" dirty="0" smtClean="0"/>
              <a:t>quali</a:t>
            </a:r>
            <a:r>
              <a:rPr lang="it-IT" sz="3200" dirty="0" smtClean="0"/>
              <a:t> sono le cose che si possono conoscere davvero e </a:t>
            </a:r>
            <a:r>
              <a:rPr lang="it-IT" sz="3200" b="1" dirty="0" smtClean="0"/>
              <a:t>come</a:t>
            </a:r>
            <a:r>
              <a:rPr lang="it-IT" sz="3200" dirty="0" smtClean="0"/>
              <a:t> esse si possono conoscere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4282" y="14285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 che cosa si occupano le opere di Cartesio che </a:t>
            </a:r>
            <a:r>
              <a:rPr lang="it-IT" dirty="0" err="1" smtClean="0"/>
              <a:t>studieremo…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1743</Words>
  <Application>Microsoft Office PowerPoint</Application>
  <PresentationFormat>Presentazione su schermo (4:3)</PresentationFormat>
  <Paragraphs>173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CARTESIO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CARTESIO</dc:title>
  <dc:creator>Simone</dc:creator>
  <cp:lastModifiedBy>simone.dell@libero.it</cp:lastModifiedBy>
  <cp:revision>7</cp:revision>
  <dcterms:created xsi:type="dcterms:W3CDTF">2018-12-27T10:46:57Z</dcterms:created>
  <dcterms:modified xsi:type="dcterms:W3CDTF">2021-01-14T13:50:58Z</dcterms:modified>
</cp:coreProperties>
</file>